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7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276" autoAdjust="0"/>
    <p:restoredTop sz="82019" autoAdjust="0"/>
  </p:normalViewPr>
  <p:slideViewPr>
    <p:cSldViewPr>
      <p:cViewPr varScale="1">
        <p:scale>
          <a:sx n="64" d="100"/>
          <a:sy n="64" d="100"/>
        </p:scale>
        <p:origin x="-18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A6DB5-FAD5-4EE0-9CCD-49EAA956AAE8}" type="datetimeFigureOut">
              <a:rPr lang="en-US" smtClean="0"/>
              <a:t>7/7/2011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97CC0-2F34-47FC-A4D4-3CD5276AC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Na jednom</a:t>
            </a:r>
            <a:r>
              <a:rPr lang="hr-HR" baseline="0" dirty="0" smtClean="0"/>
              <a:t> slideu se </a:t>
            </a:r>
            <a:r>
              <a:rPr lang="hr-HR" baseline="0" smtClean="0"/>
              <a:t>nalazi animacija velicine 13 MB koja </a:t>
            </a:r>
            <a:r>
              <a:rPr lang="hr-HR" baseline="0" dirty="0" smtClean="0"/>
              <a:t>se skida s interneta.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97CC0-2F34-47FC-A4D4-3CD5276ACBA6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7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97CC0-2F34-47FC-A4D4-3CD5276ACB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38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Ova slika se učitava s interneta.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97CC0-2F34-47FC-A4D4-3CD5276ACB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18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97CC0-2F34-47FC-A4D4-3CD5276ACB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5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EB8A-F638-428D-A78D-1C67D598F31F}" type="datetime1">
              <a:rPr lang="en-US" smtClean="0"/>
              <a:t>7/7/2011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5027-2FA2-4742-B245-E6DF1A5BB109}" type="datetime1">
              <a:rPr lang="en-US" smtClean="0"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2130-92D6-473C-85E2-37BA552B4523}" type="datetime1">
              <a:rPr lang="en-US" smtClean="0"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FB72-F096-464D-B4E8-3B05F2ECE1BC}" type="datetime1">
              <a:rPr lang="en-US" smtClean="0"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D3A-2854-4594-A5AA-00F1CC8D9213}" type="datetime1">
              <a:rPr lang="en-US" smtClean="0"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252-ED96-408E-A18E-E49F474A8082}" type="datetime1">
              <a:rPr lang="en-US" smtClean="0"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4257-8989-43BF-A347-88D9D395AEFC}" type="datetime1">
              <a:rPr lang="en-US" smtClean="0"/>
              <a:t>7/7/2011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206C-E332-4C09-AD56-15DA5FC0D66A}" type="datetime1">
              <a:rPr lang="en-US" smtClean="0"/>
              <a:t>7/7/2011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CF60-3688-4C14-BD69-0D3515B143D2}" type="datetime1">
              <a:rPr lang="en-US" smtClean="0"/>
              <a:t>7/7/2011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A20E-BE1C-4A35-8E8E-6B4F11B621A2}" type="datetime1">
              <a:rPr lang="en-US" smtClean="0"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D80095A-B61C-4E43-B8D5-13C65AD8BF9E}" type="datetime1">
              <a:rPr lang="en-US" smtClean="0"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9DF721-C250-4DBA-AC32-10766EAF78D5}" type="datetime1">
              <a:rPr lang="en-US" smtClean="0"/>
              <a:t>7/7/2011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1AD28B-D5EB-4F19-A8B2-0F23A14DEB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4/4d/Gas_velocity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6480048" cy="2301240"/>
          </a:xfrm>
        </p:spPr>
        <p:txBody>
          <a:bodyPr anchor="ctr"/>
          <a:lstStyle/>
          <a:p>
            <a:pPr algn="ctr"/>
            <a:r>
              <a:rPr lang="hr-HR" dirty="0" smtClean="0"/>
              <a:t>Animacija modela vodenih površina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852936"/>
            <a:ext cx="6480048" cy="1752600"/>
          </a:xfrm>
        </p:spPr>
        <p:txBody>
          <a:bodyPr anchor="t"/>
          <a:lstStyle/>
          <a:p>
            <a:r>
              <a:rPr lang="hr-HR" dirty="0" smtClean="0"/>
              <a:t>Završni rad br. 1917</a:t>
            </a:r>
          </a:p>
          <a:p>
            <a:r>
              <a:rPr lang="hr-HR" sz="1800" dirty="0" smtClean="0"/>
              <a:t>Student: Mario Volarević</a:t>
            </a:r>
          </a:p>
          <a:p>
            <a:r>
              <a:rPr lang="hr-HR" sz="1800" dirty="0" smtClean="0"/>
              <a:t>Mentor: prof. dr. </a:t>
            </a:r>
            <a:r>
              <a:rPr lang="hr-HR" sz="1800" dirty="0"/>
              <a:t>s</a:t>
            </a:r>
            <a:r>
              <a:rPr lang="hr-HR" sz="1800" dirty="0" smtClean="0"/>
              <a:t>c. Željka Mihajlović</a:t>
            </a:r>
          </a:p>
        </p:txBody>
      </p:sp>
    </p:spTree>
    <p:extLst>
      <p:ext uri="{BB962C8B-B14F-4D97-AF65-F5344CB8AC3E}">
        <p14:creationId xmlns:p14="http://schemas.microsoft.com/office/powerpoint/2010/main" val="20892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LBM – </a:t>
            </a:r>
            <a:r>
              <a:rPr lang="hr-HR" dirty="0" smtClean="0"/>
              <a:t>sudar</a:t>
            </a:r>
            <a:endParaRPr lang="en-US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72816"/>
            <a:ext cx="4466937" cy="439248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79" y="3262540"/>
            <a:ext cx="305433" cy="3429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04219" y="3496480"/>
            <a:ext cx="386188" cy="3429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75218" y="2878683"/>
            <a:ext cx="682474" cy="3429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7312" y="3262540"/>
            <a:ext cx="630671" cy="3429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495" y="3319668"/>
            <a:ext cx="209634" cy="22869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7" y="3284312"/>
            <a:ext cx="529996" cy="34294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15633" y="3615378"/>
            <a:ext cx="580440" cy="34294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80884" y="2997581"/>
            <a:ext cx="488222" cy="34294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05852" y="3284312"/>
            <a:ext cx="478116" cy="34294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035" y="3341440"/>
            <a:ext cx="209634" cy="22869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059" y="3261204"/>
            <a:ext cx="305433" cy="34294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658399" y="3495144"/>
            <a:ext cx="386188" cy="34294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29398" y="2877347"/>
            <a:ext cx="682474" cy="34294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51492" y="3261204"/>
            <a:ext cx="630671" cy="34294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675" y="3318332"/>
            <a:ext cx="209634" cy="2286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37" y="3282976"/>
            <a:ext cx="529996" cy="34294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69813" y="3614042"/>
            <a:ext cx="580440" cy="34294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35064" y="2996245"/>
            <a:ext cx="488222" cy="34294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0032" y="3282976"/>
            <a:ext cx="478116" cy="34294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15" y="3340104"/>
            <a:ext cx="209634" cy="22869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62" y="4334171"/>
            <a:ext cx="305433" cy="34294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669002" y="4568111"/>
            <a:ext cx="386188" cy="34294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0001" y="3950314"/>
            <a:ext cx="682474" cy="34294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2095" y="4334171"/>
            <a:ext cx="630671" cy="34294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8" y="4391299"/>
            <a:ext cx="209634" cy="228692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640" y="4355943"/>
            <a:ext cx="529996" cy="34294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80416" y="4687009"/>
            <a:ext cx="580440" cy="34294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45667" y="4069212"/>
            <a:ext cx="488222" cy="34294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70635" y="4355943"/>
            <a:ext cx="478116" cy="34294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18" y="4413071"/>
            <a:ext cx="209634" cy="22869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339" y="4312399"/>
            <a:ext cx="305433" cy="342948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95679" y="4546339"/>
            <a:ext cx="386188" cy="34294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66678" y="3928542"/>
            <a:ext cx="682474" cy="34294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88772" y="4312399"/>
            <a:ext cx="630671" cy="34294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55" y="4369527"/>
            <a:ext cx="209634" cy="22869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317" y="4334171"/>
            <a:ext cx="529996" cy="342948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07093" y="4665237"/>
            <a:ext cx="580440" cy="34294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72344" y="4047440"/>
            <a:ext cx="488222" cy="34294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7312" y="4334171"/>
            <a:ext cx="478116" cy="342948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495" y="4391299"/>
            <a:ext cx="209634" cy="22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6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LBM –</a:t>
            </a:r>
            <a:r>
              <a:rPr lang="hr-HR" dirty="0" smtClean="0"/>
              <a:t> strujanje</a:t>
            </a:r>
            <a:endParaRPr lang="en-US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72816"/>
            <a:ext cx="4466937" cy="439248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10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3" y="3262540"/>
            <a:ext cx="495370" cy="3429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49628" y="3551071"/>
            <a:ext cx="495370" cy="3429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68770" y="2972235"/>
            <a:ext cx="495370" cy="3429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7313" y="3262540"/>
            <a:ext cx="495370" cy="3429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495" y="3319668"/>
            <a:ext cx="209634" cy="228692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662" y="3262540"/>
            <a:ext cx="495370" cy="342948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612347" y="3551071"/>
            <a:ext cx="495370" cy="342948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31489" y="2972235"/>
            <a:ext cx="495370" cy="342948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0032" y="3262540"/>
            <a:ext cx="495370" cy="342948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14" y="3319668"/>
            <a:ext cx="209634" cy="228692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661" y="2204864"/>
            <a:ext cx="495370" cy="342948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612346" y="2493395"/>
            <a:ext cx="495370" cy="342948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31488" y="1914559"/>
            <a:ext cx="495370" cy="342948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0031" y="2204864"/>
            <a:ext cx="495370" cy="342948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13" y="2261992"/>
            <a:ext cx="209634" cy="228692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2" y="2204864"/>
            <a:ext cx="495370" cy="342948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49627" y="2493395"/>
            <a:ext cx="495370" cy="342948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68769" y="1914559"/>
            <a:ext cx="495370" cy="342948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7312" y="2204864"/>
            <a:ext cx="495370" cy="342948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494" y="2261992"/>
            <a:ext cx="209634" cy="228692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3" y="4334454"/>
            <a:ext cx="495370" cy="342948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49628" y="4622985"/>
            <a:ext cx="495370" cy="342948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68770" y="4044149"/>
            <a:ext cx="495370" cy="342948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7313" y="4334454"/>
            <a:ext cx="495370" cy="342948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495" y="4391582"/>
            <a:ext cx="209634" cy="228692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662" y="4334454"/>
            <a:ext cx="495370" cy="342948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612347" y="4622985"/>
            <a:ext cx="495370" cy="342948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31489" y="4044149"/>
            <a:ext cx="495370" cy="342948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0032" y="4334454"/>
            <a:ext cx="495370" cy="342948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14" y="4391582"/>
            <a:ext cx="209634" cy="228692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804" y="5373216"/>
            <a:ext cx="495370" cy="342948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631489" y="5661747"/>
            <a:ext cx="495370" cy="342948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50631" y="5082911"/>
            <a:ext cx="495370" cy="342948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79174" y="5373216"/>
            <a:ext cx="495370" cy="342948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356" y="5430344"/>
            <a:ext cx="209634" cy="228692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085" y="5373216"/>
            <a:ext cx="495370" cy="342948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8770" y="5661747"/>
            <a:ext cx="495370" cy="342948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87912" y="5082911"/>
            <a:ext cx="495370" cy="342948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6455" y="5373216"/>
            <a:ext cx="495370" cy="342948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637" y="5430344"/>
            <a:ext cx="209634" cy="228692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640" y="3262540"/>
            <a:ext cx="495370" cy="342948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73325" y="3551071"/>
            <a:ext cx="495370" cy="342948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92467" y="2972235"/>
            <a:ext cx="495370" cy="342948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21010" y="3262540"/>
            <a:ext cx="495370" cy="342948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92" y="3319668"/>
            <a:ext cx="209634" cy="228692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639" y="2204864"/>
            <a:ext cx="495370" cy="342948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73324" y="2493395"/>
            <a:ext cx="495370" cy="342948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92466" y="1914559"/>
            <a:ext cx="495370" cy="342948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21009" y="2204864"/>
            <a:ext cx="495370" cy="342948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91" y="2261992"/>
            <a:ext cx="209634" cy="228692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640" y="4334454"/>
            <a:ext cx="495370" cy="342948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73325" y="4622985"/>
            <a:ext cx="495370" cy="342948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92467" y="4044149"/>
            <a:ext cx="495370" cy="342948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21010" y="4334454"/>
            <a:ext cx="495370" cy="342948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92" y="4391582"/>
            <a:ext cx="209634" cy="228692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782" y="5373216"/>
            <a:ext cx="495370" cy="342948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92467" y="5661747"/>
            <a:ext cx="495370" cy="342948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11609" y="5082911"/>
            <a:ext cx="495370" cy="342948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40152" y="5373216"/>
            <a:ext cx="495370" cy="342948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334" y="5430344"/>
            <a:ext cx="209634" cy="228692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03" y="3262540"/>
            <a:ext cx="495370" cy="342948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69588" y="3551071"/>
            <a:ext cx="495370" cy="342948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88730" y="2972235"/>
            <a:ext cx="495370" cy="342948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17273" y="3262540"/>
            <a:ext cx="495370" cy="342948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455" y="3319668"/>
            <a:ext cx="209634" cy="228692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02" y="2204864"/>
            <a:ext cx="495370" cy="342948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69587" y="2493395"/>
            <a:ext cx="495370" cy="342948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88729" y="1914559"/>
            <a:ext cx="495370" cy="342948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17272" y="2204864"/>
            <a:ext cx="495370" cy="342948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454" y="2261992"/>
            <a:ext cx="209634" cy="228692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03" y="4334454"/>
            <a:ext cx="495370" cy="342948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69588" y="4622985"/>
            <a:ext cx="495370" cy="342948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88730" y="4044149"/>
            <a:ext cx="495370" cy="342948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17273" y="4334454"/>
            <a:ext cx="495370" cy="342948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455" y="4391582"/>
            <a:ext cx="209634" cy="228692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045" y="5373216"/>
            <a:ext cx="495370" cy="342948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88730" y="5661747"/>
            <a:ext cx="495370" cy="342948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07872" y="5082911"/>
            <a:ext cx="495370" cy="342948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36415" y="5373216"/>
            <a:ext cx="495370" cy="342948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597" y="5430344"/>
            <a:ext cx="209634" cy="22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42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139 L -0.12118 -0.0020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46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00399 -0.15787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894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2066 -0.00069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46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00191 0.15671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/>
              <a:t>Jednostavna implementacija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Brz rad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Mnoštvo primjena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Svijetla budućnost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2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Pitanja?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Hvala na pažnji!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6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Računalna dinamika fluida</a:t>
            </a:r>
          </a:p>
          <a:p>
            <a:r>
              <a:rPr lang="hr-HR" dirty="0" smtClean="0"/>
              <a:t>Metoda Boltzmannove rešetke</a:t>
            </a:r>
          </a:p>
          <a:p>
            <a:pPr lvl="1"/>
            <a:r>
              <a:rPr lang="hr-HR" dirty="0" smtClean="0"/>
              <a:t>Podrijetlo</a:t>
            </a:r>
          </a:p>
          <a:p>
            <a:pPr lvl="1"/>
            <a:r>
              <a:rPr lang="hr-HR" dirty="0" smtClean="0"/>
              <a:t>Klasifikacija</a:t>
            </a:r>
          </a:p>
          <a:p>
            <a:pPr lvl="1"/>
            <a:r>
              <a:rPr lang="hr-HR" dirty="0" smtClean="0"/>
              <a:t>Fizikalna podloga</a:t>
            </a:r>
          </a:p>
          <a:p>
            <a:pPr lvl="1"/>
            <a:r>
              <a:rPr lang="hr-HR" dirty="0" smtClean="0"/>
              <a:t>Opis rada</a:t>
            </a:r>
          </a:p>
          <a:p>
            <a:r>
              <a:rPr lang="hr-HR" dirty="0" smtClean="0"/>
              <a:t>Zaključak</a:t>
            </a:r>
          </a:p>
          <a:p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Računalna dinamika fluida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e</a:t>
            </a:r>
            <a:r>
              <a:rPr lang="hr-HR" dirty="0" smtClean="0"/>
              <a:t>ng. </a:t>
            </a:r>
            <a:r>
              <a:rPr lang="hr-HR" i="1" dirty="0" smtClean="0"/>
              <a:t>Computational Fluid Dynamics</a:t>
            </a:r>
          </a:p>
          <a:p>
            <a:r>
              <a:rPr lang="hr-HR" dirty="0"/>
              <a:t>G</a:t>
            </a:r>
            <a:r>
              <a:rPr lang="hr-HR" dirty="0" smtClean="0"/>
              <a:t>rana mehanike fluida</a:t>
            </a:r>
          </a:p>
          <a:p>
            <a:r>
              <a:rPr lang="hr-HR" dirty="0" smtClean="0"/>
              <a:t>Osnova</a:t>
            </a:r>
          </a:p>
          <a:p>
            <a:pPr lvl="1"/>
            <a:r>
              <a:rPr lang="hr-HR" dirty="0" smtClean="0"/>
              <a:t>Navier – Stokesove jednadžbe</a:t>
            </a:r>
          </a:p>
          <a:p>
            <a:r>
              <a:rPr lang="hr-HR" dirty="0" smtClean="0"/>
              <a:t>Simulacija fluida – predstavnici</a:t>
            </a:r>
          </a:p>
          <a:p>
            <a:pPr lvl="1"/>
            <a:r>
              <a:rPr lang="hr-HR" dirty="0" smtClean="0"/>
              <a:t>Eulerova metoda</a:t>
            </a:r>
          </a:p>
          <a:p>
            <a:pPr lvl="1"/>
            <a:r>
              <a:rPr lang="hr-HR" dirty="0" smtClean="0"/>
              <a:t>Lagrangeova metoda</a:t>
            </a:r>
            <a:endParaRPr lang="hr-HR" i="1" dirty="0" smtClean="0"/>
          </a:p>
          <a:p>
            <a:pPr lvl="1"/>
            <a:r>
              <a:rPr lang="hr-HR" dirty="0" smtClean="0"/>
              <a:t>Metoda Boltzmannove rešetke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i="1" dirty="0" smtClean="0"/>
              <a:t>LBM - </a:t>
            </a:r>
            <a:r>
              <a:rPr lang="hr-HR" dirty="0" smtClean="0"/>
              <a:t>podrijetlo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e</a:t>
            </a:r>
            <a:r>
              <a:rPr lang="hr-HR" dirty="0" smtClean="0"/>
              <a:t>ng. </a:t>
            </a:r>
            <a:r>
              <a:rPr lang="hr-HR" i="1" dirty="0" smtClean="0"/>
              <a:t>Lattice Boltzmann method</a:t>
            </a:r>
          </a:p>
          <a:p>
            <a:r>
              <a:rPr lang="hr-HR" dirty="0" smtClean="0"/>
              <a:t>Razvila se iz:</a:t>
            </a:r>
          </a:p>
          <a:p>
            <a:pPr lvl="1"/>
            <a:r>
              <a:rPr lang="hr-HR" i="1" dirty="0"/>
              <a:t>LGCA (eng. Lattice-Gas Cellular Automata</a:t>
            </a:r>
            <a:r>
              <a:rPr lang="hr-HR" i="1" dirty="0" smtClean="0"/>
              <a:t>)</a:t>
            </a:r>
          </a:p>
          <a:p>
            <a:pPr lvl="2"/>
            <a:r>
              <a:rPr lang="hr-HR" dirty="0" smtClean="0"/>
              <a:t>Statistički model ograničene funkcionalnosti</a:t>
            </a:r>
          </a:p>
          <a:p>
            <a:pPr lvl="2"/>
            <a:r>
              <a:rPr lang="hr-HR" dirty="0" smtClean="0"/>
              <a:t>Nema praktičnu primjenu</a:t>
            </a:r>
          </a:p>
        </p:txBody>
      </p:sp>
    </p:spTree>
    <p:extLst>
      <p:ext uri="{BB962C8B-B14F-4D97-AF65-F5344CB8AC3E}">
        <p14:creationId xmlns:p14="http://schemas.microsoft.com/office/powerpoint/2010/main" val="109695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LGCA</a:t>
            </a:r>
            <a:endParaRPr lang="en-US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link="rId3"/>
          <a:stretch>
            <a:fillRect/>
          </a:stretch>
        </p:blipFill>
        <p:spPr>
          <a:xfrm>
            <a:off x="1928018" y="1600200"/>
            <a:ext cx="4525963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3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LBM – klasifikacija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2D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036" y="2348880"/>
            <a:ext cx="3595928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7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LBM – </a:t>
            </a:r>
            <a:r>
              <a:rPr lang="hr-HR" dirty="0" smtClean="0"/>
              <a:t>klasifikacija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3D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97" y="2585696"/>
            <a:ext cx="7916406" cy="271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2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LBM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19256" cy="4525963"/>
              </a:xfrm>
            </p:spPr>
            <p:txBody>
              <a:bodyPr/>
              <a:lstStyle/>
              <a:p>
                <a:r>
                  <a:rPr lang="hr-HR" dirty="0" smtClean="0"/>
                  <a:t>Fizikalna osnova</a:t>
                </a:r>
              </a:p>
              <a:p>
                <a:pPr lvl="1"/>
                <a:r>
                  <a:rPr lang="hr-HR" dirty="0" smtClean="0"/>
                  <a:t>Boltzmannova jednadžba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hr-HR" i="1">
                        <a:latin typeface="Cambria Math"/>
                      </a:rPr>
                      <m:t>𝑓</m:t>
                    </m:r>
                    <m:r>
                      <a:rPr lang="hr-HR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hr-HR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hr-HR" i="1">
                        <a:latin typeface="Cambria Math"/>
                      </a:rPr>
                      <m:t>⋅</m:t>
                    </m:r>
                    <m:r>
                      <a:rPr lang="hr-HR" i="1">
                        <a:latin typeface="Cambria Math"/>
                      </a:rPr>
                      <m:t>𝛻</m:t>
                    </m:r>
                    <m:r>
                      <a:rPr lang="hr-HR" i="1">
                        <a:latin typeface="Cambria Math"/>
                      </a:rPr>
                      <m:t>𝑓</m:t>
                    </m:r>
                    <m:r>
                      <a:rPr lang="hr-HR" i="1">
                        <a:latin typeface="Cambria Math"/>
                      </a:rPr>
                      <m:t>=</m:t>
                    </m:r>
                    <m:r>
                      <a:rPr lang="hr-HR" i="1">
                        <a:latin typeface="Cambria Math"/>
                      </a:rPr>
                      <m:t>𝛺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hr-HR" i="1">
                            <a:latin typeface="Cambria Math"/>
                          </a:rPr>
                          <m:t>𝑓</m:t>
                        </m:r>
                      </m:e>
                    </m:d>
                  </m:oMath>
                </a14:m>
                <a:endParaRPr lang="hr-HR" dirty="0" smtClean="0"/>
              </a:p>
              <a:p>
                <a:pPr lvl="1"/>
                <a:r>
                  <a:rPr lang="hr-HR" dirty="0" smtClean="0"/>
                  <a:t>Diskretni oblik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hr-HR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hr-HR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hr-HR" i="1">
                                    <a:latin typeface="Cambria Math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hr-HR" i="1">
                            <a:latin typeface="Cambria Math"/>
                          </a:rPr>
                          <m:t>𝛥</m:t>
                        </m:r>
                        <m:r>
                          <a:rPr lang="hr-HR" i="1">
                            <a:latin typeface="Cambria Math"/>
                          </a:rPr>
                          <m:t>𝑡</m:t>
                        </m:r>
                        <m:r>
                          <a:rPr lang="hr-HR" i="1">
                            <a:latin typeface="Cambria Math"/>
                          </a:rPr>
                          <m:t>,</m:t>
                        </m:r>
                        <m:r>
                          <a:rPr lang="hr-HR" i="1">
                            <a:latin typeface="Cambria Math"/>
                          </a:rPr>
                          <m:t>𝑡</m:t>
                        </m:r>
                        <m:r>
                          <a:rPr lang="hr-HR" i="1">
                            <a:latin typeface="Cambria Math"/>
                          </a:rPr>
                          <m:t>+</m:t>
                        </m:r>
                        <m:r>
                          <a:rPr lang="hr-HR" i="1">
                            <a:latin typeface="Cambria Math"/>
                          </a:rPr>
                          <m:t>𝛥</m:t>
                        </m:r>
                        <m:r>
                          <a:rPr lang="hr-HR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hr-HR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hr-HR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hr-HR" i="1">
                            <a:latin typeface="Cambria Math"/>
                          </a:rPr>
                          <m:t>,</m:t>
                        </m:r>
                        <m:r>
                          <a:rPr lang="hr-HR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hr-HR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hr-H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latin typeface="Cambria Math"/>
                          </a:rPr>
                          <m:t>𝜏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hr-HR" i="1">
                                    <a:latin typeface="Cambria Math"/>
                                  </a:rPr>
                                  <m:t>𝑖</m:t>
                                </m:r>
                              </m:e>
                            </m:acc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hr-HR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hr-HR" i="1">
                                <a:latin typeface="Cambria Math"/>
                              </a:rPr>
                              <m:t>,</m:t>
                            </m:r>
                            <m:r>
                              <a:rPr lang="hr-HR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hr-HR" i="1"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hr-HR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hr-HR" i="1">
                                <a:latin typeface="Cambria Math"/>
                              </a:rPr>
                              <m:t>𝑒𝑞</m:t>
                            </m:r>
                          </m:sup>
                        </m:sSubSup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hr-HR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hr-HR" i="1">
                                <a:latin typeface="Cambria Math"/>
                              </a:rPr>
                              <m:t>,</m:t>
                            </m:r>
                            <m:r>
                              <a:rPr lang="hr-HR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hr-HR" dirty="0" smtClean="0"/>
              </a:p>
              <a:p>
                <a:pPr lvl="2"/>
                <a:endParaRPr lang="hr-HR" dirty="0"/>
              </a:p>
              <a:p>
                <a:pPr lvl="1"/>
                <a:endParaRPr lang="hr-HR" dirty="0" smtClean="0"/>
              </a:p>
              <a:p>
                <a:pPr lvl="1"/>
                <a:r>
                  <a:rPr lang="hr-HR" dirty="0" smtClean="0"/>
                  <a:t>Naizmjenično izvršavanje</a:t>
                </a:r>
              </a:p>
              <a:p>
                <a:pPr lvl="1"/>
                <a:r>
                  <a:rPr lang="hr-HR" dirty="0" smtClean="0"/>
                  <a:t>Lokalna </a:t>
                </a:r>
                <a:r>
                  <a:rPr lang="hr-HR" dirty="0"/>
                  <a:t>operacija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19256" cy="4525963"/>
              </a:xfrm>
              <a:blipFill rotWithShape="1">
                <a:blip r:embed="rId2"/>
                <a:stretch>
                  <a:fillRect l="-371" t="-1752" b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7</a:t>
            </a:fld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3353197" y="2203490"/>
            <a:ext cx="133350" cy="3888432"/>
          </a:xfrm>
          <a:prstGeom prst="leftBrace">
            <a:avLst>
              <a:gd name="adj1" fmla="val 9761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85950" y="4239396"/>
            <a:ext cx="388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i="1" noProof="1" smtClean="0"/>
              <a:t>Faza strujanja</a:t>
            </a:r>
            <a:endParaRPr lang="hr-HR" b="1" i="1" noProof="1"/>
          </a:p>
        </p:txBody>
      </p:sp>
      <p:sp>
        <p:nvSpPr>
          <p:cNvPr id="7" name="Left Brace 6"/>
          <p:cNvSpPr/>
          <p:nvPr/>
        </p:nvSpPr>
        <p:spPr>
          <a:xfrm rot="16200000">
            <a:off x="6809581" y="2623991"/>
            <a:ext cx="133350" cy="3024336"/>
          </a:xfrm>
          <a:prstGeom prst="leftBrace">
            <a:avLst>
              <a:gd name="adj1" fmla="val 9761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63665" y="4252446"/>
            <a:ext cx="302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i="1" noProof="1" smtClean="0"/>
              <a:t>Faza sudara</a:t>
            </a:r>
            <a:endParaRPr lang="hr-HR" b="1" i="1" noProof="1"/>
          </a:p>
        </p:txBody>
      </p:sp>
    </p:spTree>
    <p:extLst>
      <p:ext uri="{BB962C8B-B14F-4D97-AF65-F5344CB8AC3E}">
        <p14:creationId xmlns:p14="http://schemas.microsoft.com/office/powerpoint/2010/main" val="290321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LBM </a:t>
            </a:r>
            <a:r>
              <a:rPr lang="hr-HR" dirty="0" smtClean="0"/>
              <a:t>– sudar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dirty="0" smtClean="0"/>
                  <a:t>Funkcija ravnoteže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hr-HR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hr-HR" i="1">
                            <a:latin typeface="Cambria Math"/>
                          </a:rPr>
                          <m:t>𝑒𝑞</m:t>
                        </m:r>
                      </m:sup>
                    </m:sSubSup>
                    <m:r>
                      <a:rPr lang="hr-HR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hr-HR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hr-HR" i="1">
                        <a:latin typeface="Cambria Math"/>
                      </a:rPr>
                      <m:t>𝜌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hr-HR" i="1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hr-HR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hr-HR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p>
                            <m:r>
                              <a:rPr lang="hr-H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hr-HR" i="1">
                            <a:latin typeface="Cambria Math"/>
                          </a:rPr>
                          <m:t>+3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hr-HR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hr-HR" i="1">
                                <a:latin typeface="Cambria Math"/>
                              </a:rPr>
                              <m:t>⋅</m:t>
                            </m:r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hr-HR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</m:d>
                        <m:r>
                          <a:rPr lang="hr-HR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hr-HR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r-HR" i="1"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hr-HR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hr-HR" i="1">
                                    <a:latin typeface="Cambria Math"/>
                                  </a:rPr>
                                  <m:t>⋅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hr-HR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hr-H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hr-HR" dirty="0" smtClean="0"/>
              </a:p>
              <a:p>
                <a:r>
                  <a:rPr lang="hr-HR" dirty="0" smtClean="0"/>
                  <a:t>Makroskopske vrijednosti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hr-HR" i="1">
                        <a:latin typeface="Cambria Math"/>
                      </a:rPr>
                      <m:t>𝜌</m:t>
                    </m:r>
                    <m:r>
                      <a:rPr lang="hr-HR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hr-HR" i="1">
                            <a:latin typeface="Cambria Math"/>
                          </a:rPr>
                          <m:t>𝑖</m:t>
                        </m:r>
                        <m:r>
                          <a:rPr lang="hr-HR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hr-HR" i="1">
                            <a:latin typeface="Cambria Math"/>
                          </a:rPr>
                          <m:t>𝑛</m:t>
                        </m:r>
                        <m:r>
                          <a:rPr lang="hr-HR" i="1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hr-HR" dirty="0" smtClean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hr-HR" i="1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hr-H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hr-H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latin typeface="Cambria Math"/>
                          </a:rPr>
                          <m:t>𝜌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hr-HR" i="1">
                            <a:latin typeface="Cambria Math"/>
                          </a:rPr>
                          <m:t>𝑖</m:t>
                        </m:r>
                        <m:r>
                          <a:rPr lang="hr-HR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hr-HR" i="1">
                            <a:latin typeface="Cambria Math"/>
                          </a:rPr>
                          <m:t>𝑛</m:t>
                        </m:r>
                        <m:r>
                          <a:rPr lang="hr-HR" i="1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hr-HR" i="1">
                                    <a:latin typeface="Cambria Math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hr-HR" dirty="0" smtClean="0"/>
              </a:p>
              <a:p>
                <a:r>
                  <a:rPr lang="hr-HR" dirty="0"/>
                  <a:t>Makroskopska svojstva se izvode iz mikroskopskih odnosa</a:t>
                </a:r>
              </a:p>
              <a:p>
                <a:pPr lvl="1"/>
                <a:r>
                  <a:rPr lang="hr-HR" dirty="0" smtClean="0"/>
                  <a:t>Zadovoljene </a:t>
                </a:r>
                <a:r>
                  <a:rPr lang="hr-HR" dirty="0"/>
                  <a:t>Navier – Stokesove jednadžbe</a:t>
                </a:r>
              </a:p>
              <a:p>
                <a:pPr lvl="1"/>
                <a:endParaRPr lang="hr-HR" dirty="0" smtClean="0"/>
              </a:p>
              <a:p>
                <a:pPr lvl="1"/>
                <a:endParaRPr lang="hr-HR" dirty="0" smtClean="0"/>
              </a:p>
              <a:p>
                <a:pPr marL="36576" indent="0">
                  <a:buNone/>
                </a:pPr>
                <a:endParaRPr lang="hr-HR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08" t="-1752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D28B-D5EB-4F19-A8B2-0F23A14DEB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9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418</TotalTime>
  <Words>363</Words>
  <Application>Microsoft Office PowerPoint</Application>
  <PresentationFormat>On-screen Show (4:3)</PresentationFormat>
  <Paragraphs>80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Animacija modela vodenih površina</vt:lpstr>
      <vt:lpstr>Sadržaj</vt:lpstr>
      <vt:lpstr>Računalna dinamika fluida</vt:lpstr>
      <vt:lpstr>LBM - podrijetlo</vt:lpstr>
      <vt:lpstr>LGCA</vt:lpstr>
      <vt:lpstr>LBM – klasifikacija</vt:lpstr>
      <vt:lpstr>LBM – klasifikacija</vt:lpstr>
      <vt:lpstr>LBM</vt:lpstr>
      <vt:lpstr>LBM – sudar</vt:lpstr>
      <vt:lpstr>LBM – sudar</vt:lpstr>
      <vt:lpstr>LBM – strujanje</vt:lpstr>
      <vt:lpstr>Zaključak</vt:lpstr>
      <vt:lpstr>Pitanja?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Animacija modela vodenih površina</dc:title>
  <dc:creator>Mario Volarevic</dc:creator>
  <cp:lastModifiedBy>Mario Volarevic</cp:lastModifiedBy>
  <cp:revision>41</cp:revision>
  <dcterms:created xsi:type="dcterms:W3CDTF">2011-06-30T07:20:58Z</dcterms:created>
  <dcterms:modified xsi:type="dcterms:W3CDTF">2011-07-07T10:48:07Z</dcterms:modified>
  <cp:contentStatus/>
</cp:coreProperties>
</file>